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3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262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9966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9408C8E-8B0B-42AC-A574-AC5395B2C5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79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9D8E36-CF11-43FC-9C95-FC1C6387C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154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B17FA-0DFC-4E89-9E23-9BF99AB9D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9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6928D598-4B90-4E69-957A-F8E98A62FB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5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F4149D71-4085-46EF-B50E-40F10AAEF2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060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A9C4D0C6-C392-4289-A685-4DECE46428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915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42149B07-EC6C-440D-BDB0-FF9951A679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43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974EC5E7-FEC5-4FE3-B54C-7E94BD67E6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63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8EC16AA9-8885-499C-9CFD-AA7D0F6209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55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ECA08B98-2BF1-409B-9A67-524CD498C3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76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2E6E4EF7-AFB9-4989-ACF9-1511B00594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429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6744305D-45C0-4B37-B80B-ABB9222DDA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133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1B02334E-DEF2-4DE8-8937-1FDAFF0757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891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CE30C3F4-9169-4629-B5FD-391626E33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75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9 </a:t>
            </a:r>
            <a:r>
              <a:rPr lang="en-US" dirty="0"/>
              <a:t>- </a:t>
            </a:r>
            <a:fld id="{1253C5CE-E85D-40D9-9B45-5B50C5EFE2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9</a:t>
            </a:r>
            <a:br>
              <a:rPr lang="en-US" dirty="0" smtClean="0"/>
            </a:br>
            <a:r>
              <a:rPr lang="en-US" dirty="0" smtClean="0"/>
              <a:t>Conditional Statements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26DB22AF-11F2-4707-B4A5-A792F60FAFEB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Equivalence or Biconditional</a:t>
            </a:r>
            <a:endParaRPr lang="en-US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4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GB" dirty="0" smtClean="0"/>
                  <a:t>If</a:t>
                </a:r>
                <a:r>
                  <a:rPr lang="en-GB" i="1" dirty="0" smtClean="0"/>
                  <a:t> p </a:t>
                </a:r>
                <a:r>
                  <a:rPr lang="en-GB" dirty="0" smtClean="0"/>
                  <a:t>and</a:t>
                </a:r>
                <a:r>
                  <a:rPr lang="en-GB" i="1" dirty="0" smtClean="0"/>
                  <a:t> q </a:t>
                </a:r>
                <a:r>
                  <a:rPr lang="en-GB" dirty="0" smtClean="0"/>
                  <a:t>are statements, the compound statement</a:t>
                </a:r>
                <a:r>
                  <a:rPr lang="en-GB" i="1" dirty="0" smtClean="0"/>
                  <a:t> p </a:t>
                </a:r>
                <a:r>
                  <a:rPr lang="en-GB" sz="2800" dirty="0" smtClean="0">
                    <a:solidFill>
                      <a:schemeClr val="tx2"/>
                    </a:solidFill>
                  </a:rPr>
                  <a:t>if and only if</a:t>
                </a:r>
                <a:r>
                  <a:rPr lang="en-GB" i="1" dirty="0" smtClean="0"/>
                  <a:t> q </a:t>
                </a:r>
                <a:r>
                  <a:rPr lang="en-GB" dirty="0" smtClean="0"/>
                  <a:t>is called an </a:t>
                </a:r>
                <a:r>
                  <a:rPr lang="en-GB" sz="2800" dirty="0" smtClean="0">
                    <a:solidFill>
                      <a:schemeClr val="tx2"/>
                    </a:solidFill>
                  </a:rPr>
                  <a:t>equivalence</a:t>
                </a:r>
                <a:r>
                  <a:rPr lang="en-GB" dirty="0" smtClean="0"/>
                  <a:t> or </a:t>
                </a:r>
                <a:r>
                  <a:rPr lang="en-GB" sz="2800" dirty="0" err="1" smtClean="0">
                    <a:solidFill>
                      <a:schemeClr val="tx2"/>
                    </a:solidFill>
                  </a:rPr>
                  <a:t>biconditional</a:t>
                </a:r>
                <a:endParaRPr lang="en-US" sz="2800" dirty="0" smtClean="0">
                  <a:solidFill>
                    <a:schemeClr val="tx2"/>
                  </a:solidFill>
                </a:endParaRPr>
              </a:p>
              <a:p>
                <a:pPr eaLnBrk="1" hangingPunct="1"/>
                <a:r>
                  <a:rPr lang="en-GB" dirty="0" smtClean="0"/>
                  <a:t>Denoted</a:t>
                </a:r>
                <a:r>
                  <a:rPr lang="en-GB" i="1" dirty="0" smtClean="0"/>
                  <a:t> p </a:t>
                </a:r>
                <a:r>
                  <a:rPr lang="en-GB" dirty="0" smtClean="0">
                    <a:sym typeface="Symbol" pitchFamily="18" charset="2"/>
                  </a:rPr>
                  <a:t></a:t>
                </a:r>
                <a:r>
                  <a:rPr lang="en-GB" dirty="0" smtClean="0"/>
                  <a:t> </a:t>
                </a:r>
                <a:r>
                  <a:rPr lang="en-GB" i="1" dirty="0" smtClean="0"/>
                  <a:t>q</a:t>
                </a:r>
              </a:p>
              <a:p>
                <a:pPr eaLnBrk="1" hangingPunct="1"/>
                <a:r>
                  <a:rPr lang="en-GB" i="1" dirty="0" smtClean="0"/>
                  <a:t>Note that </a:t>
                </a:r>
                <a:br>
                  <a:rPr lang="en-GB" i="1" dirty="0" smtClean="0"/>
                </a:br>
                <a:r>
                  <a:rPr lang="en-GB" i="1" dirty="0" smtClean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⇔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𝑞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 ∧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</m:d>
                  </m:oMath>
                </a14:m>
                <a:r>
                  <a:rPr lang="en-GB" i="1" dirty="0" smtClean="0"/>
                  <a:t> </a:t>
                </a:r>
              </a:p>
              <a:p>
                <a:pPr eaLnBrk="1" hangingPunct="1"/>
                <a:endParaRPr lang="en-US" dirty="0" smtClean="0"/>
              </a:p>
            </p:txBody>
          </p:sp>
        </mc:Choice>
        <mc:Fallback xmlns="">
          <p:sp>
            <p:nvSpPr>
              <p:cNvPr id="12294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1804" t="-1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331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E8C0380E-CC05-4C1B-A5B6-BC6A5834BFC8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Equivalence Truth Table</a:t>
            </a:r>
            <a:endParaRPr lang="en-US" smtClean="0"/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16925" cy="1790700"/>
          </a:xfrm>
        </p:spPr>
        <p:txBody>
          <a:bodyPr/>
          <a:lstStyle/>
          <a:p>
            <a:pPr eaLnBrk="1" hangingPunct="1"/>
            <a:r>
              <a:rPr lang="en-GB" sz="2800" dirty="0" smtClean="0"/>
              <a:t>The only time an equivalence evaluates as true is if both statements, p and q, are true or both are false</a:t>
            </a:r>
            <a:endParaRPr lang="en-US" sz="2800" dirty="0" smtClean="0"/>
          </a:p>
          <a:p>
            <a:pPr eaLnBrk="1" hangingPunct="1"/>
            <a:endParaRPr lang="en-GB" sz="2800" dirty="0" smtClean="0"/>
          </a:p>
        </p:txBody>
      </p:sp>
      <p:graphicFrame>
        <p:nvGraphicFramePr>
          <p:cNvPr id="223236" name="Group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14903856"/>
              </p:ext>
            </p:extLst>
          </p:nvPr>
        </p:nvGraphicFramePr>
        <p:xfrm>
          <a:off x="2362200" y="3124200"/>
          <a:ext cx="3657600" cy="2697163"/>
        </p:xfrm>
        <a:graphic>
          <a:graphicData uri="http://schemas.openxmlformats.org/drawingml/2006/table">
            <a:tbl>
              <a:tblPr/>
              <a:tblGrid>
                <a:gridCol w="924399"/>
                <a:gridCol w="995507"/>
                <a:gridCol w="1737694"/>
              </a:tblGrid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</a:t>
                      </a: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8158368B-69FE-431C-A511-F880701353DC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Properties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1757363"/>
            <a:ext cx="7543800" cy="4414837"/>
          </a:xfrm>
        </p:spPr>
        <p:txBody>
          <a:bodyPr/>
          <a:lstStyle/>
          <a:p>
            <a:pPr eaLnBrk="1" hangingPunct="1"/>
            <a:r>
              <a:rPr lang="en-US" dirty="0" smtClean="0"/>
              <a:t>Commutative Properties</a:t>
            </a:r>
          </a:p>
          <a:p>
            <a:pPr lvl="1" eaLnBrk="1" hangingPunct="1"/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</a:t>
            </a:r>
            <a:r>
              <a:rPr lang="en-US" i="1" dirty="0" smtClean="0"/>
              <a:t>q</a:t>
            </a:r>
            <a:r>
              <a:rPr lang="en-US" dirty="0" smtClean="0"/>
              <a:t> = </a:t>
            </a:r>
            <a:r>
              <a:rPr lang="en-US" i="1" dirty="0" smtClean="0"/>
              <a:t>q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i="1" dirty="0" smtClean="0"/>
              <a:t> p</a:t>
            </a:r>
          </a:p>
          <a:p>
            <a:pPr lvl="1" eaLnBrk="1" hangingPunct="1"/>
            <a:r>
              <a:rPr lang="en-US" i="1" dirty="0" smtClean="0"/>
              <a:t>p</a:t>
            </a:r>
            <a:r>
              <a:rPr lang="en-US" dirty="0" smtClean="0">
                <a:cs typeface="Arial" charset="0"/>
                <a:sym typeface="Symbol" pitchFamily="18" charset="2"/>
              </a:rPr>
              <a:t></a:t>
            </a:r>
            <a:r>
              <a:rPr lang="en-US" dirty="0" smtClean="0"/>
              <a:t> </a:t>
            </a:r>
            <a:r>
              <a:rPr lang="en-US" i="1" dirty="0" smtClean="0"/>
              <a:t>q</a:t>
            </a:r>
            <a:r>
              <a:rPr lang="en-US" dirty="0" smtClean="0"/>
              <a:t> = </a:t>
            </a:r>
            <a:r>
              <a:rPr lang="en-US" i="1" dirty="0" smtClean="0"/>
              <a:t>q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Associative Properties</a:t>
            </a:r>
          </a:p>
          <a:p>
            <a:pPr lvl="1" eaLnBrk="1" hangingPunct="1"/>
            <a:r>
              <a:rPr lang="en-US" dirty="0" smtClean="0"/>
              <a:t>(a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b)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c = a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(b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c)</a:t>
            </a:r>
          </a:p>
          <a:p>
            <a:pPr lvl="1" eaLnBrk="1" hangingPunct="1"/>
            <a:r>
              <a:rPr lang="en-US" dirty="0" smtClean="0"/>
              <a:t>(a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b)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c = a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(b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c)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25B2DFF6-E77C-4708-9F38-70DAD8FD963E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Properties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3438" y="1757363"/>
            <a:ext cx="7545387" cy="4414837"/>
          </a:xfrm>
        </p:spPr>
        <p:txBody>
          <a:bodyPr/>
          <a:lstStyle/>
          <a:p>
            <a:pPr eaLnBrk="1" hangingPunct="1"/>
            <a:r>
              <a:rPr lang="en-US" dirty="0" smtClean="0"/>
              <a:t>Distributive Properties </a:t>
            </a:r>
            <a:r>
              <a:rPr lang="en-US" sz="2400" dirty="0" smtClean="0"/>
              <a:t>(prove by Truth Tables)</a:t>
            </a:r>
          </a:p>
          <a:p>
            <a:pPr lvl="1" eaLnBrk="1" hangingPunct="1"/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(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</a:t>
            </a:r>
            <a:r>
              <a:rPr lang="en-US" i="1" dirty="0" smtClean="0"/>
              <a:t>c</a:t>
            </a:r>
            <a:r>
              <a:rPr lang="en-US" dirty="0" smtClean="0"/>
              <a:t>) = (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)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(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(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</a:t>
            </a:r>
            <a:r>
              <a:rPr lang="en-US" i="1" dirty="0" smtClean="0"/>
              <a:t>c</a:t>
            </a:r>
            <a:r>
              <a:rPr lang="en-US" dirty="0" smtClean="0"/>
              <a:t>) = (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)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(</a:t>
            </a:r>
            <a:r>
              <a:rPr lang="en-US" i="1" dirty="0" smtClean="0"/>
              <a:t>a</a:t>
            </a:r>
            <a:r>
              <a:rPr lang="en-US" dirty="0" smtClean="0"/>
              <a:t> 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</a:p>
          <a:p>
            <a:pPr eaLnBrk="1" hangingPunct="1"/>
            <a:r>
              <a:rPr lang="en-US" dirty="0" smtClean="0"/>
              <a:t>Idempotent properties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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</a:t>
            </a:r>
            <a:r>
              <a:rPr lang="en-US" i="1" dirty="0" smtClean="0"/>
              <a:t>a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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</a:t>
            </a:r>
            <a:r>
              <a:rPr lang="en-US" i="1" dirty="0" smtClean="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F5E0935E-E3D7-4231-B7AB-D792AE14E7C2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Negation Properties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9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838200" y="1752600"/>
                <a:ext cx="8077200" cy="4414838"/>
              </a:xfrm>
            </p:spPr>
            <p:txBody>
              <a:bodyPr/>
              <a:lstStyle/>
              <a:p>
                <a:pPr eaLnBrk="1" hangingPunct="1"/>
                <a:r>
                  <a:rPr lang="en-US" dirty="0" smtClean="0">
                    <a:latin typeface="Tahoma" pitchFamily="34" charset="0"/>
                    <a:cs typeface="Tahoma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cs typeface="Tahoma" pitchFamily="34" charset="0"/>
                      </a:rPr>
                      <m:t>~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</m:ctrlPr>
                      </m:dPr>
                      <m:e>
                        <m:r>
                          <a:rPr lang="en-US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~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𝑝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𝑝</m:t>
                    </m:r>
                  </m:oMath>
                </a14:m>
                <a:endParaRPr lang="en-US" dirty="0" smtClean="0">
                  <a:latin typeface="Tahoma" pitchFamily="34" charset="0"/>
                  <a:cs typeface="Tahoma" pitchFamily="34" charset="0"/>
                </a:endParaRPr>
              </a:p>
              <a:p>
                <a:pPr eaLnBrk="1" hangingPunct="1"/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cs typeface="Tahoma" pitchFamily="34" charset="0"/>
                      </a:rPr>
                      <m:t>~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∨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𝑞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=  ∼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 ∧ ∼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𝑞</m:t>
                    </m:r>
                  </m:oMath>
                </a14:m>
                <a:r>
                  <a:rPr lang="en-US" dirty="0" smtClean="0">
                    <a:latin typeface="Tahoma" pitchFamily="34" charset="0"/>
                    <a:cs typeface="Tahoma" pitchFamily="34" charset="0"/>
                  </a:rPr>
                  <a:t> </a:t>
                </a:r>
              </a:p>
              <a:p>
                <a:pPr eaLnBrk="1" hangingPunct="1"/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cs typeface="Tahoma" pitchFamily="34" charset="0"/>
                      </a:rPr>
                      <m:t>~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∧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𝑞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=  ∼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 ∨ ∼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𝑞</m:t>
                    </m:r>
                  </m:oMath>
                </a14:m>
                <a:r>
                  <a:rPr lang="en-US" dirty="0" smtClean="0">
                    <a:latin typeface="Tahoma" pitchFamily="34" charset="0"/>
                    <a:cs typeface="Tahoma" pitchFamily="34" charset="0"/>
                  </a:rPr>
                  <a:t> </a:t>
                </a:r>
              </a:p>
              <a:p>
                <a:pPr eaLnBrk="1" hangingPunct="1"/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cs typeface="Tahoma" pitchFamily="34" charset="0"/>
                      </a:rPr>
                      <m:t>~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⇒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𝑞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= 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 ∧ ∼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𝑞</m:t>
                    </m:r>
                  </m:oMath>
                </a14:m>
                <a:endParaRPr lang="en-US" dirty="0" smtClean="0">
                  <a:latin typeface="Tahoma" pitchFamily="34" charset="0"/>
                  <a:cs typeface="Tahoma" pitchFamily="34" charset="0"/>
                </a:endParaRPr>
              </a:p>
              <a:p>
                <a:pPr eaLnBrk="1" hangingPunct="1"/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cs typeface="Tahoma" pitchFamily="34" charset="0"/>
                      </a:rPr>
                      <m:t>~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⇔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𝑞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  <a:cs typeface="Tahoma" pitchFamily="34" charset="0"/>
                      </a:rPr>
                      <m:t>= 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  <a:cs typeface="Tahoma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ahoma" pitchFamily="34" charset="0"/>
                              </a:rPr>
                              <m:t>𝑝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ahoma" pitchFamily="34" charset="0"/>
                              </a:rPr>
                              <m:t> ∧ ∼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ahoma" pitchFamily="34" charset="0"/>
                              </a:rPr>
                              <m:t>𝑞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  <a:ea typeface="Cambria Math"/>
                            <a:cs typeface="Tahoma" pitchFamily="34" charset="0"/>
                          </a:rPr>
                          <m:t>∨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  <a:cs typeface="Tahoma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ahoma" pitchFamily="34" charset="0"/>
                              </a:rPr>
                              <m:t>𝑞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ahoma" pitchFamily="34" charset="0"/>
                              </a:rPr>
                              <m:t> ∧ ∼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ahoma" pitchFamily="34" charset="0"/>
                              </a:rPr>
                              <m:t>𝑝</m:t>
                            </m:r>
                          </m:e>
                        </m:d>
                      </m:e>
                    </m:d>
                  </m:oMath>
                </a14:m>
                <a:endParaRPr lang="en-US" dirty="0" smtClean="0">
                  <a:latin typeface="Tahoma" pitchFamily="34" charset="0"/>
                  <a:cs typeface="Tahoma" pitchFamily="34" charset="0"/>
                </a:endParaRPr>
              </a:p>
              <a:p>
                <a:pPr lvl="1" eaLnBrk="1" hangingPunct="1">
                  <a:buFontTx/>
                  <a:buNone/>
                </a:pPr>
                <a:endParaRPr lang="en-US" dirty="0" smtClean="0"/>
              </a:p>
              <a:p>
                <a:pPr lvl="1" eaLnBrk="1" hangingPunct="1">
                  <a:buFontTx/>
                  <a:buNone/>
                </a:pPr>
                <a:r>
                  <a:rPr lang="en-US" dirty="0" smtClean="0">
                    <a:solidFill>
                      <a:srgbClr val="FF9900"/>
                    </a:solidFill>
                  </a:rPr>
                  <a:t>Pay particular attention to the last two properties</a:t>
                </a:r>
              </a:p>
            </p:txBody>
          </p:sp>
        </mc:Choice>
        <mc:Fallback xmlns="">
          <p:sp>
            <p:nvSpPr>
              <p:cNvPr id="1639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752600"/>
                <a:ext cx="8077200" cy="4414838"/>
              </a:xfrm>
              <a:blipFill rotWithShape="1">
                <a:blip r:embed="rId2"/>
                <a:stretch>
                  <a:fillRect l="-1962" t="-20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391" name="Group 6"/>
          <p:cNvGrpSpPr>
            <a:grpSpLocks/>
          </p:cNvGrpSpPr>
          <p:nvPr/>
        </p:nvGrpSpPr>
        <p:grpSpPr bwMode="auto">
          <a:xfrm>
            <a:off x="5486400" y="2438400"/>
            <a:ext cx="3187700" cy="914400"/>
            <a:chOff x="3072" y="1536"/>
            <a:chExt cx="2008" cy="576"/>
          </a:xfrm>
        </p:grpSpPr>
        <p:sp>
          <p:nvSpPr>
            <p:cNvPr id="16392" name="Text Box 4"/>
            <p:cNvSpPr txBox="1">
              <a:spLocks noChangeArrowheads="1"/>
            </p:cNvSpPr>
            <p:nvPr/>
          </p:nvSpPr>
          <p:spPr bwMode="auto">
            <a:xfrm>
              <a:off x="3072" y="1536"/>
              <a:ext cx="43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5400" dirty="0"/>
                <a:t>}</a:t>
              </a:r>
              <a:endParaRPr lang="en-US" dirty="0"/>
            </a:p>
          </p:txBody>
        </p:sp>
        <p:sp>
          <p:nvSpPr>
            <p:cNvPr id="16393" name="Text Box 5"/>
            <p:cNvSpPr txBox="1">
              <a:spLocks noChangeArrowheads="1"/>
            </p:cNvSpPr>
            <p:nvPr/>
          </p:nvSpPr>
          <p:spPr bwMode="auto">
            <a:xfrm>
              <a:off x="3400" y="1728"/>
              <a:ext cx="16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De Morgan’s Laws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741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495E28F6-3710-4CC8-90DA-324EC86899AB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Proof of the Contrapositive  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455025" cy="13827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dirty="0" smtClean="0"/>
              <a:t>	Compute the truth table of the statement </a:t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i="1" dirty="0" smtClean="0"/>
              <a:t>p</a:t>
            </a:r>
            <a:r>
              <a:rPr lang="en-GB" dirty="0" smtClean="0"/>
              <a:t>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</a:t>
            </a:r>
            <a:r>
              <a:rPr lang="en-GB" i="1" dirty="0" smtClean="0"/>
              <a:t>q</a:t>
            </a:r>
            <a:r>
              <a:rPr lang="en-GB" dirty="0" smtClean="0"/>
              <a:t>) </a:t>
            </a:r>
            <a:r>
              <a:rPr lang="en-GB" dirty="0" smtClean="0">
                <a:sym typeface="Symbol" pitchFamily="18" charset="2"/>
              </a:rPr>
              <a:t></a:t>
            </a:r>
            <a:r>
              <a:rPr lang="en-GB" dirty="0" smtClean="0"/>
              <a:t> (~</a:t>
            </a:r>
            <a:r>
              <a:rPr lang="en-GB" i="1" dirty="0" smtClean="0"/>
              <a:t>q</a:t>
            </a:r>
            <a:r>
              <a:rPr lang="en-GB" dirty="0" smtClean="0"/>
              <a:t>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~</a:t>
            </a:r>
            <a:r>
              <a:rPr lang="en-GB" i="1" dirty="0" smtClean="0"/>
              <a:t>p</a:t>
            </a:r>
            <a:r>
              <a:rPr lang="en-GB" dirty="0" smtClean="0"/>
              <a:t>)</a:t>
            </a:r>
            <a:endParaRPr lang="en-US" dirty="0" smtClean="0"/>
          </a:p>
        </p:txBody>
      </p:sp>
      <p:graphicFrame>
        <p:nvGraphicFramePr>
          <p:cNvPr id="227401" name="Group 73"/>
          <p:cNvGraphicFramePr>
            <a:graphicFrameLocks noGrp="1"/>
          </p:cNvGraphicFramePr>
          <p:nvPr>
            <p:ph sz="half" idx="2"/>
          </p:nvPr>
        </p:nvGraphicFramePr>
        <p:xfrm>
          <a:off x="685800" y="3048000"/>
          <a:ext cx="7924800" cy="2782889"/>
        </p:xfrm>
        <a:graphic>
          <a:graphicData uri="http://schemas.openxmlformats.org/drawingml/2006/table">
            <a:tbl>
              <a:tblPr/>
              <a:tblGrid>
                <a:gridCol w="539750"/>
                <a:gridCol w="539750"/>
                <a:gridCol w="1093788"/>
                <a:gridCol w="666750"/>
                <a:gridCol w="666750"/>
                <a:gridCol w="1414462"/>
                <a:gridCol w="3003550"/>
              </a:tblGrid>
              <a:tr h="5572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GB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en-GB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en-GB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~q</a:t>
                      </a:r>
                      <a:endParaRPr kumimoji="0" lang="en-GB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~p</a:t>
                      </a:r>
                      <a:endParaRPr kumimoji="0" lang="en-GB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~q </a:t>
                      </a: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~p</a:t>
                      </a:r>
                      <a:endParaRPr kumimoji="0" lang="en-GB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</a:t>
                      </a: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(~q </a:t>
                      </a: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~p)</a:t>
                      </a:r>
                      <a:endParaRPr kumimoji="0" lang="en-GB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CB5B8431-1074-4931-8ABE-4B40935B4FD3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36600"/>
          </a:xfrm>
        </p:spPr>
        <p:txBody>
          <a:bodyPr/>
          <a:lstStyle/>
          <a:p>
            <a:pPr eaLnBrk="1" hangingPunct="1"/>
            <a:r>
              <a:rPr lang="en-GB" sz="4000" smtClean="0"/>
              <a:t>Tautology and Contradiction</a:t>
            </a:r>
            <a:endParaRPr lang="en-US" sz="4000" smtClean="0"/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8225" y="1585913"/>
            <a:ext cx="7264400" cy="4525962"/>
          </a:xfrm>
        </p:spPr>
        <p:txBody>
          <a:bodyPr/>
          <a:lstStyle/>
          <a:p>
            <a:pPr eaLnBrk="1" hangingPunct="1"/>
            <a:r>
              <a:rPr lang="en-GB" smtClean="0"/>
              <a:t>A statement that is true for all values of its propositional variables is called a </a:t>
            </a:r>
            <a:r>
              <a:rPr lang="en-GB" smtClean="0">
                <a:solidFill>
                  <a:schemeClr val="tx2"/>
                </a:solidFill>
              </a:rPr>
              <a:t>tautology</a:t>
            </a:r>
          </a:p>
          <a:p>
            <a:pPr lvl="1" eaLnBrk="1" hangingPunct="1"/>
            <a:r>
              <a:rPr lang="en-GB" smtClean="0"/>
              <a:t>The previous truth table was a tautology</a:t>
            </a:r>
            <a:endParaRPr lang="en-US" smtClean="0"/>
          </a:p>
          <a:p>
            <a:pPr eaLnBrk="1" hangingPunct="1"/>
            <a:r>
              <a:rPr lang="en-GB" smtClean="0"/>
              <a:t>A statement that is false for all values of its propositional variables is called a </a:t>
            </a:r>
            <a:r>
              <a:rPr lang="en-GB" smtClean="0">
                <a:solidFill>
                  <a:schemeClr val="tx2"/>
                </a:solidFill>
              </a:rPr>
              <a:t>contradiction</a:t>
            </a:r>
            <a:r>
              <a:rPr lang="en-GB" smtClean="0"/>
              <a:t> or an </a:t>
            </a:r>
            <a:r>
              <a:rPr lang="en-GB" smtClean="0">
                <a:solidFill>
                  <a:schemeClr val="tx2"/>
                </a:solidFill>
              </a:rPr>
              <a:t>absurdity</a:t>
            </a:r>
            <a:endParaRPr lang="en-US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12A8C40F-62D5-4AED-812E-FBE245CB1881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762000"/>
          </a:xfrm>
        </p:spPr>
        <p:txBody>
          <a:bodyPr/>
          <a:lstStyle/>
          <a:p>
            <a:pPr eaLnBrk="1" hangingPunct="1"/>
            <a:r>
              <a:rPr lang="en-GB" smtClean="0"/>
              <a:t>Contingency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statement that can be either true or false depending on the values of its propositional variables is called a </a:t>
            </a:r>
            <a:r>
              <a:rPr lang="en-GB" smtClean="0">
                <a:solidFill>
                  <a:schemeClr val="tx2"/>
                </a:solidFill>
              </a:rPr>
              <a:t>contingency</a:t>
            </a:r>
            <a:endParaRPr lang="en-US" smtClean="0">
              <a:solidFill>
                <a:schemeClr val="tx2"/>
              </a:solidFill>
            </a:endParaRPr>
          </a:p>
          <a:p>
            <a:pPr eaLnBrk="1" hangingPunct="1"/>
            <a:r>
              <a:rPr lang="en-GB" smtClean="0"/>
              <a:t>Examples</a:t>
            </a:r>
            <a:endParaRPr lang="en-US" smtClean="0"/>
          </a:p>
          <a:p>
            <a:pPr lvl="1" eaLnBrk="1" hangingPunct="1"/>
            <a:r>
              <a:rPr lang="en-GB" smtClean="0"/>
              <a:t>(</a:t>
            </a:r>
            <a:r>
              <a:rPr lang="en-GB" i="1" smtClean="0"/>
              <a:t>p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</a:t>
            </a:r>
            <a:r>
              <a:rPr lang="en-GB" i="1" smtClean="0"/>
              <a:t>q</a:t>
            </a:r>
            <a:r>
              <a:rPr lang="en-GB" smtClean="0"/>
              <a:t>) </a:t>
            </a:r>
            <a:r>
              <a:rPr lang="en-GB" smtClean="0">
                <a:sym typeface="Symbol" pitchFamily="18" charset="2"/>
              </a:rPr>
              <a:t></a:t>
            </a:r>
            <a:r>
              <a:rPr lang="en-GB" smtClean="0"/>
              <a:t> (~</a:t>
            </a:r>
            <a:r>
              <a:rPr lang="en-GB" i="1" smtClean="0"/>
              <a:t>q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~</a:t>
            </a:r>
            <a:r>
              <a:rPr lang="en-GB" i="1" smtClean="0"/>
              <a:t>p</a:t>
            </a:r>
            <a:r>
              <a:rPr lang="en-GB" smtClean="0"/>
              <a:t>) is a tautology</a:t>
            </a:r>
            <a:endParaRPr lang="en-US" smtClean="0"/>
          </a:p>
          <a:p>
            <a:pPr lvl="1" eaLnBrk="1" hangingPunct="1"/>
            <a:r>
              <a:rPr lang="en-GB" i="1" smtClean="0"/>
              <a:t>p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</a:t>
            </a:r>
            <a:r>
              <a:rPr lang="en-GB" smtClean="0"/>
              <a:t> </a:t>
            </a:r>
            <a:r>
              <a:rPr lang="en-GB" i="1" smtClean="0"/>
              <a:t>~p</a:t>
            </a:r>
            <a:r>
              <a:rPr lang="en-GB" smtClean="0"/>
              <a:t> is an absurdity</a:t>
            </a:r>
          </a:p>
          <a:p>
            <a:pPr lvl="1" eaLnBrk="1" hangingPunct="1"/>
            <a:r>
              <a:rPr lang="en-GB" smtClean="0"/>
              <a:t>(</a:t>
            </a:r>
            <a:r>
              <a:rPr lang="en-GB" i="1" smtClean="0"/>
              <a:t>p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</a:t>
            </a:r>
            <a:r>
              <a:rPr lang="en-GB" i="1" smtClean="0"/>
              <a:t>q</a:t>
            </a:r>
            <a:r>
              <a:rPr lang="en-GB" smtClean="0"/>
              <a:t>) </a:t>
            </a:r>
            <a:r>
              <a:rPr lang="en-GB" smtClean="0">
                <a:sym typeface="Symbol" pitchFamily="18" charset="2"/>
              </a:rPr>
              <a:t></a:t>
            </a:r>
            <a:r>
              <a:rPr lang="en-GB" smtClean="0"/>
              <a:t> </a:t>
            </a:r>
            <a:r>
              <a:rPr lang="en-GB" i="1" smtClean="0"/>
              <a:t>~p</a:t>
            </a:r>
            <a:r>
              <a:rPr lang="en-GB" smtClean="0"/>
              <a:t> is a contingency since some cases evaluate to true and some to false</a:t>
            </a:r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048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C1FBF15B-B713-4D15-B59B-9F3F34268158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Contingency Example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686800" cy="1752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	The statement (p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q) </a:t>
            </a:r>
            <a:r>
              <a:rPr lang="en-GB" smtClean="0">
                <a:sym typeface="Symbol" pitchFamily="18" charset="2"/>
              </a:rPr>
              <a:t></a:t>
            </a:r>
            <a:r>
              <a:rPr lang="en-GB" smtClean="0"/>
              <a:t> (p </a:t>
            </a:r>
            <a:r>
              <a:rPr lang="en-GB" smtClean="0">
                <a:sym typeface="Symbol" pitchFamily="18" charset="2"/>
              </a:rPr>
              <a:t></a:t>
            </a:r>
            <a:r>
              <a:rPr lang="en-GB" smtClean="0"/>
              <a:t> q) is a contingency</a:t>
            </a:r>
            <a:endParaRPr lang="en-US" smtClean="0"/>
          </a:p>
        </p:txBody>
      </p:sp>
      <p:graphicFrame>
        <p:nvGraphicFramePr>
          <p:cNvPr id="230404" name="Group 4"/>
          <p:cNvGraphicFramePr>
            <a:graphicFrameLocks noGrp="1"/>
          </p:cNvGraphicFramePr>
          <p:nvPr>
            <p:ph sz="half" idx="2"/>
          </p:nvPr>
        </p:nvGraphicFramePr>
        <p:xfrm>
          <a:off x="1219200" y="2971800"/>
          <a:ext cx="7223125" cy="2716215"/>
        </p:xfrm>
        <a:graphic>
          <a:graphicData uri="http://schemas.openxmlformats.org/drawingml/2006/table">
            <a:tbl>
              <a:tblPr/>
              <a:tblGrid>
                <a:gridCol w="696913"/>
                <a:gridCol w="696912"/>
                <a:gridCol w="1412875"/>
                <a:gridCol w="1266825"/>
                <a:gridCol w="3149600"/>
              </a:tblGrid>
              <a:tr h="5445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(p 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98029769-8CC8-486D-80AC-E4DE1CC74C7A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Logically Equivalent</a:t>
            </a:r>
            <a:endParaRPr lang="en-US" smtClean="0"/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Two propositions are </a:t>
            </a:r>
            <a:r>
              <a:rPr lang="en-GB" dirty="0" smtClean="0">
                <a:solidFill>
                  <a:schemeClr val="tx2"/>
                </a:solidFill>
              </a:rPr>
              <a:t>logically equivalent</a:t>
            </a:r>
            <a:r>
              <a:rPr lang="en-GB" dirty="0" smtClean="0"/>
              <a:t> or simply</a:t>
            </a:r>
            <a:r>
              <a:rPr lang="en-GB" dirty="0" smtClean="0">
                <a:solidFill>
                  <a:schemeClr val="tx2"/>
                </a:solidFill>
              </a:rPr>
              <a:t> equivalent</a:t>
            </a:r>
            <a:r>
              <a:rPr lang="en-GB" dirty="0" smtClean="0"/>
              <a:t> if p </a:t>
            </a:r>
            <a:r>
              <a:rPr lang="en-GB" dirty="0" smtClean="0">
                <a:sym typeface="Symbol" pitchFamily="18" charset="2"/>
              </a:rPr>
              <a:t></a:t>
            </a:r>
            <a:r>
              <a:rPr lang="en-GB" dirty="0" smtClean="0"/>
              <a:t> q is a tautology</a:t>
            </a:r>
            <a:endParaRPr lang="en-US" dirty="0" smtClean="0"/>
          </a:p>
          <a:p>
            <a:pPr eaLnBrk="1" hangingPunct="1"/>
            <a:r>
              <a:rPr lang="en-GB" dirty="0" smtClean="0"/>
              <a:t>Denoted  p </a:t>
            </a:r>
            <a:r>
              <a:rPr lang="en-GB" dirty="0" smtClean="0">
                <a:sym typeface="Symbol" pitchFamily="18" charset="2"/>
              </a:rPr>
              <a:t></a:t>
            </a:r>
            <a:r>
              <a:rPr lang="en-GB" dirty="0" smtClean="0"/>
              <a:t> q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67BD1357-C98B-408B-954A-BAA8A29EBB59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Reading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Rosen </a:t>
            </a:r>
            <a:r>
              <a:rPr lang="en-US" dirty="0" smtClean="0"/>
              <a:t>- </a:t>
            </a:r>
            <a:r>
              <a:rPr lang="en-US" dirty="0" smtClean="0"/>
              <a:t>Sections 1.1, 1.2, 1.4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Additional logical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Implication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Equivalence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Conditions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Tautology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Contingency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Contradiction / Absurdity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253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C16A6297-1A56-4262-8FA1-5FDF0E3F6335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736600"/>
          </a:xfrm>
        </p:spPr>
        <p:txBody>
          <a:bodyPr/>
          <a:lstStyle/>
          <a:p>
            <a:pPr eaLnBrk="1" hangingPunct="1"/>
            <a:r>
              <a:rPr lang="en-GB" sz="4000" smtClean="0"/>
              <a:t>Example of Logical Equivalence</a:t>
            </a:r>
            <a:endParaRPr lang="en-US" sz="4000" smtClean="0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1650" y="1431925"/>
            <a:ext cx="8301038" cy="4460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Columns 5 and 8 are equivalent</a:t>
            </a:r>
            <a:endParaRPr lang="en-US" sz="2400" smtClean="0"/>
          </a:p>
        </p:txBody>
      </p:sp>
      <p:graphicFrame>
        <p:nvGraphicFramePr>
          <p:cNvPr id="232572" name="Group 124"/>
          <p:cNvGraphicFramePr>
            <a:graphicFrameLocks noGrp="1"/>
          </p:cNvGraphicFramePr>
          <p:nvPr>
            <p:ph sz="half" idx="2"/>
          </p:nvPr>
        </p:nvGraphicFramePr>
        <p:xfrm>
          <a:off x="654050" y="2162175"/>
          <a:ext cx="8258175" cy="4108451"/>
        </p:xfrm>
        <a:graphic>
          <a:graphicData uri="http://schemas.openxmlformats.org/drawingml/2006/table">
            <a:tbl>
              <a:tblPr/>
              <a:tblGrid>
                <a:gridCol w="422275"/>
                <a:gridCol w="307975"/>
                <a:gridCol w="406400"/>
                <a:gridCol w="704850"/>
                <a:gridCol w="977900"/>
                <a:gridCol w="774700"/>
                <a:gridCol w="746125"/>
                <a:gridCol w="1460500"/>
                <a:gridCol w="2457450"/>
              </a:tblGrid>
              <a:tr h="70114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(q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r)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(p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p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r)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(q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r)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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p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q)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 p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r)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6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1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2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2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51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51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51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2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02972747-0DD5-421D-AD5B-AB05F3D7AFDC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Additional logical operations</a:t>
            </a:r>
          </a:p>
          <a:p>
            <a:pPr lvl="1" eaLnBrk="1" hangingPunct="1"/>
            <a:r>
              <a:rPr lang="en-US" smtClean="0"/>
              <a:t>Implication</a:t>
            </a:r>
          </a:p>
          <a:p>
            <a:pPr lvl="1" eaLnBrk="1" hangingPunct="1"/>
            <a:r>
              <a:rPr lang="en-US" smtClean="0"/>
              <a:t>Equivalence</a:t>
            </a:r>
          </a:p>
          <a:p>
            <a:pPr eaLnBrk="1" hangingPunct="1"/>
            <a:r>
              <a:rPr lang="en-US" smtClean="0"/>
              <a:t>Conditions</a:t>
            </a:r>
          </a:p>
          <a:p>
            <a:pPr lvl="1" eaLnBrk="1" hangingPunct="1"/>
            <a:r>
              <a:rPr lang="en-US" smtClean="0"/>
              <a:t>Tautology</a:t>
            </a:r>
          </a:p>
          <a:p>
            <a:pPr lvl="1" eaLnBrk="1" hangingPunct="1"/>
            <a:r>
              <a:rPr lang="en-US" smtClean="0"/>
              <a:t>Contingency</a:t>
            </a:r>
          </a:p>
          <a:p>
            <a:pPr lvl="1" eaLnBrk="1" hangingPunct="1"/>
            <a:r>
              <a:rPr lang="en-US" smtClean="0"/>
              <a:t>Contradiction / Absurdity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469A1CD5-42CF-4BB2-8D2D-EDDE06B1E915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6538"/>
            <a:ext cx="9144000" cy="849312"/>
          </a:xfrm>
        </p:spPr>
        <p:txBody>
          <a:bodyPr/>
          <a:lstStyle/>
          <a:p>
            <a:pPr eaLnBrk="1" hangingPunct="1"/>
            <a:r>
              <a:rPr lang="en-GB" smtClean="0"/>
              <a:t>Conditional Statement/Implication</a:t>
            </a:r>
            <a:endParaRPr lang="en-US" smtClean="0"/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1393825"/>
            <a:ext cx="8229600" cy="4525963"/>
          </a:xfrm>
        </p:spPr>
        <p:txBody>
          <a:bodyPr/>
          <a:lstStyle/>
          <a:p>
            <a:pPr marL="812800" indent="-812800" eaLnBrk="1" hangingPunct="1"/>
            <a:r>
              <a:rPr lang="en-GB" smtClean="0"/>
              <a:t>"if</a:t>
            </a:r>
            <a:r>
              <a:rPr lang="en-GB" i="1" smtClean="0"/>
              <a:t> p </a:t>
            </a:r>
            <a:r>
              <a:rPr lang="en-GB" smtClean="0"/>
              <a:t>then </a:t>
            </a:r>
            <a:r>
              <a:rPr lang="en-GB" i="1" smtClean="0"/>
              <a:t>q</a:t>
            </a:r>
            <a:r>
              <a:rPr lang="en-GB" smtClean="0"/>
              <a:t>"</a:t>
            </a:r>
            <a:endParaRPr lang="en-US" smtClean="0"/>
          </a:p>
          <a:p>
            <a:pPr marL="812800" indent="-812800" eaLnBrk="1" hangingPunct="1"/>
            <a:r>
              <a:rPr lang="en-GB" smtClean="0"/>
              <a:t>Denoted</a:t>
            </a:r>
            <a:r>
              <a:rPr lang="en-GB" i="1" smtClean="0"/>
              <a:t> p </a:t>
            </a:r>
            <a:r>
              <a:rPr lang="en-GB" smtClean="0">
                <a:sym typeface="Symbol" pitchFamily="18" charset="2"/>
              </a:rPr>
              <a:t></a:t>
            </a:r>
            <a:r>
              <a:rPr lang="en-GB" smtClean="0"/>
              <a:t> </a:t>
            </a:r>
            <a:r>
              <a:rPr lang="en-GB" i="1" smtClean="0"/>
              <a:t>q</a:t>
            </a:r>
            <a:endParaRPr lang="en-US" smtClean="0"/>
          </a:p>
          <a:p>
            <a:pPr marL="1168400" lvl="1" indent="-711200" eaLnBrk="1" hangingPunct="1"/>
            <a:r>
              <a:rPr lang="en-GB" smtClean="0"/>
              <a:t>p is called the </a:t>
            </a:r>
            <a:r>
              <a:rPr lang="en-GB" smtClean="0">
                <a:solidFill>
                  <a:schemeClr val="tx2"/>
                </a:solidFill>
              </a:rPr>
              <a:t>antecedent</a:t>
            </a:r>
            <a:r>
              <a:rPr lang="en-GB" smtClean="0"/>
              <a:t> or </a:t>
            </a:r>
            <a:r>
              <a:rPr lang="en-GB" smtClean="0">
                <a:solidFill>
                  <a:schemeClr val="tx2"/>
                </a:solidFill>
              </a:rPr>
              <a:t>hypothesis</a:t>
            </a:r>
            <a:endParaRPr lang="en-US" smtClean="0">
              <a:solidFill>
                <a:schemeClr val="tx2"/>
              </a:solidFill>
            </a:endParaRPr>
          </a:p>
          <a:p>
            <a:pPr marL="1168400" lvl="1" indent="-711200" eaLnBrk="1" hangingPunct="1"/>
            <a:r>
              <a:rPr lang="en-GB" smtClean="0"/>
              <a:t>q is called the </a:t>
            </a:r>
            <a:r>
              <a:rPr lang="en-GB" smtClean="0">
                <a:solidFill>
                  <a:schemeClr val="tx2"/>
                </a:solidFill>
              </a:rPr>
              <a:t>consequent</a:t>
            </a:r>
            <a:r>
              <a:rPr lang="en-GB" smtClean="0"/>
              <a:t> or </a:t>
            </a:r>
            <a:r>
              <a:rPr lang="en-GB" smtClean="0">
                <a:solidFill>
                  <a:schemeClr val="tx2"/>
                </a:solidFill>
              </a:rPr>
              <a:t>conclusion</a:t>
            </a:r>
            <a:endParaRPr lang="en-US" smtClean="0">
              <a:solidFill>
                <a:schemeClr val="tx2"/>
              </a:solidFill>
            </a:endParaRPr>
          </a:p>
          <a:p>
            <a:pPr marL="812800" indent="-812800" eaLnBrk="1" hangingPunct="1"/>
            <a:r>
              <a:rPr lang="en-GB" smtClean="0"/>
              <a:t>Example:</a:t>
            </a:r>
            <a:endParaRPr lang="en-US" smtClean="0"/>
          </a:p>
          <a:p>
            <a:pPr marL="1168400" lvl="1" indent="-711200" eaLnBrk="1" hangingPunct="1"/>
            <a:r>
              <a:rPr lang="en-GB" i="1" smtClean="0"/>
              <a:t>p</a:t>
            </a:r>
            <a:r>
              <a:rPr lang="en-GB" smtClean="0"/>
              <a:t>: I am hungry</a:t>
            </a:r>
            <a:br>
              <a:rPr lang="en-GB" smtClean="0"/>
            </a:br>
            <a:r>
              <a:rPr lang="en-GB" i="1" smtClean="0"/>
              <a:t>q</a:t>
            </a:r>
            <a:r>
              <a:rPr lang="en-GB" smtClean="0"/>
              <a:t>: I will eat</a:t>
            </a:r>
            <a:endParaRPr lang="en-US" smtClean="0"/>
          </a:p>
          <a:p>
            <a:pPr marL="1168400" lvl="1" indent="-711200" eaLnBrk="1" hangingPunct="1"/>
            <a:r>
              <a:rPr lang="en-GB" i="1" smtClean="0"/>
              <a:t>p</a:t>
            </a:r>
            <a:r>
              <a:rPr lang="en-GB" smtClean="0"/>
              <a:t>: It is snowing</a:t>
            </a:r>
            <a:br>
              <a:rPr lang="en-GB" smtClean="0"/>
            </a:br>
            <a:r>
              <a:rPr lang="en-GB" i="1" smtClean="0"/>
              <a:t>q</a:t>
            </a:r>
            <a:r>
              <a:rPr lang="en-GB" smtClean="0"/>
              <a:t>: 3+5 = 8</a:t>
            </a: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1CCA4E85-6B73-46DB-B156-6FD5B9A4E3C3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731838"/>
          </a:xfrm>
        </p:spPr>
        <p:txBody>
          <a:bodyPr/>
          <a:lstStyle/>
          <a:p>
            <a:pPr eaLnBrk="1" hangingPunct="1"/>
            <a:r>
              <a:rPr lang="en-GB" sz="4000" smtClean="0"/>
              <a:t>Conditional Statement (cont)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In conversational English, we would assume a cause-and-effect relationship, i.e., the fact that p is true would force q to be true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If “it is snowing,” then “3+5=8” is meaningless in this regard since</a:t>
            </a:r>
            <a:r>
              <a:rPr lang="en-GB" i="1" dirty="0" smtClean="0"/>
              <a:t> p </a:t>
            </a:r>
            <a:r>
              <a:rPr lang="en-GB" dirty="0" smtClean="0"/>
              <a:t>has no effect at all on </a:t>
            </a:r>
            <a:r>
              <a:rPr lang="en-GB" i="1" dirty="0" smtClean="0"/>
              <a:t>q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For now, view the operator “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” as a logic operation similar to conjunction or disjunction (AND or OR)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717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1F5DFB89-0C3F-4554-A359-D51C8EF35B5C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Truth Table Representing Implication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3675" y="1431925"/>
            <a:ext cx="8950325" cy="3994150"/>
          </a:xfrm>
        </p:spPr>
        <p:txBody>
          <a:bodyPr/>
          <a:lstStyle/>
          <a:p>
            <a:pPr eaLnBrk="1" hangingPunct="1"/>
            <a:r>
              <a:rPr lang="en-GB" sz="2800" smtClean="0"/>
              <a:t>If viewed as a logic operation, p </a:t>
            </a:r>
            <a:r>
              <a:rPr lang="en-GB" sz="2800" smtClean="0">
                <a:sym typeface="Symbol" pitchFamily="18" charset="2"/>
              </a:rPr>
              <a:t></a:t>
            </a:r>
            <a:r>
              <a:rPr lang="en-GB" sz="2800" smtClean="0"/>
              <a:t> q can only be evaluated as false if</a:t>
            </a:r>
            <a:r>
              <a:rPr lang="en-GB" sz="2800" smtClean="0">
                <a:solidFill>
                  <a:schemeClr val="tx2"/>
                </a:solidFill>
              </a:rPr>
              <a:t> p is true and q is false</a:t>
            </a:r>
            <a:endParaRPr lang="en-US" sz="2800" smtClean="0">
              <a:solidFill>
                <a:schemeClr val="tx2"/>
              </a:solidFill>
            </a:endParaRPr>
          </a:p>
          <a:p>
            <a:pPr eaLnBrk="1" hangingPunct="1"/>
            <a:r>
              <a:rPr lang="en-GB" sz="2800" smtClean="0"/>
              <a:t>Again, this does not say that</a:t>
            </a:r>
            <a:r>
              <a:rPr lang="en-GB" sz="2800" i="1" smtClean="0"/>
              <a:t> p </a:t>
            </a:r>
            <a:r>
              <a:rPr lang="en-GB" sz="2800" smtClean="0"/>
              <a:t>causes </a:t>
            </a:r>
            <a:r>
              <a:rPr lang="en-GB" sz="2800" i="1" smtClean="0"/>
              <a:t>q</a:t>
            </a:r>
            <a:endParaRPr lang="en-US" sz="2800" smtClean="0"/>
          </a:p>
          <a:p>
            <a:pPr eaLnBrk="1" hangingPunct="1"/>
            <a:r>
              <a:rPr lang="en-GB" sz="2800" smtClean="0"/>
              <a:t>Truth table</a:t>
            </a:r>
            <a:endParaRPr lang="en-US" sz="2800" smtClean="0"/>
          </a:p>
        </p:txBody>
      </p:sp>
      <p:graphicFrame>
        <p:nvGraphicFramePr>
          <p:cNvPr id="217092" name="Group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03202239"/>
              </p:ext>
            </p:extLst>
          </p:nvPr>
        </p:nvGraphicFramePr>
        <p:xfrm>
          <a:off x="2968625" y="3311525"/>
          <a:ext cx="3813175" cy="2590800"/>
        </p:xfrm>
        <a:graphic>
          <a:graphicData uri="http://schemas.openxmlformats.org/drawingml/2006/table">
            <a:tbl>
              <a:tblPr/>
              <a:tblGrid>
                <a:gridCol w="993775"/>
                <a:gridCol w="990600"/>
                <a:gridCol w="1828800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 q</a:t>
                      </a: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A3669BE0-5C71-4E05-ACAE-6918B473023F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i="0" smtClean="0">
                <a:sym typeface="Symbol" pitchFamily="18" charset="2"/>
              </a:rPr>
              <a:t>Implication</a:t>
            </a:r>
            <a:r>
              <a:rPr lang="en-GB" sz="4000" smtClean="0"/>
              <a:t>  Examples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If</a:t>
            </a:r>
            <a:r>
              <a:rPr lang="en-GB" i="1" dirty="0" smtClean="0"/>
              <a:t> p </a:t>
            </a:r>
            <a:r>
              <a:rPr lang="en-GB" dirty="0" smtClean="0"/>
              <a:t>is false, then any</a:t>
            </a:r>
            <a:r>
              <a:rPr lang="en-GB" i="1" dirty="0" smtClean="0"/>
              <a:t> q </a:t>
            </a:r>
            <a:r>
              <a:rPr lang="en-GB" dirty="0" smtClean="0"/>
              <a:t>supports</a:t>
            </a:r>
            <a:r>
              <a:rPr lang="en-GB" i="1" dirty="0" smtClean="0"/>
              <a:t> p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i="1" dirty="0" smtClean="0"/>
              <a:t> q </a:t>
            </a:r>
            <a:r>
              <a:rPr lang="en-GB" dirty="0" smtClean="0"/>
              <a:t>is </a:t>
            </a:r>
            <a:r>
              <a:rPr lang="en-GB" sz="2800" dirty="0" smtClean="0">
                <a:solidFill>
                  <a:schemeClr val="tx2"/>
                </a:solidFill>
              </a:rPr>
              <a:t>true</a:t>
            </a:r>
          </a:p>
          <a:p>
            <a:pPr lvl="1" eaLnBrk="1" hangingPunct="1"/>
            <a:r>
              <a:rPr lang="en-GB" dirty="0" smtClean="0"/>
              <a:t>False </a:t>
            </a:r>
            <a:r>
              <a:rPr lang="en-GB" dirty="0" smtClean="0">
                <a:sym typeface="Symbol" pitchFamily="18" charset="2"/>
              </a:rPr>
              <a:t> True = True</a:t>
            </a:r>
          </a:p>
          <a:p>
            <a:pPr lvl="1" eaLnBrk="1" hangingPunct="1"/>
            <a:r>
              <a:rPr lang="en-GB" dirty="0" smtClean="0">
                <a:sym typeface="Symbol" pitchFamily="18" charset="2"/>
              </a:rPr>
              <a:t>False</a:t>
            </a:r>
            <a:r>
              <a:rPr lang="en-GB" dirty="0" smtClean="0"/>
              <a:t> </a:t>
            </a:r>
            <a:r>
              <a:rPr lang="en-GB" dirty="0" smtClean="0">
                <a:sym typeface="Symbol" pitchFamily="18" charset="2"/>
              </a:rPr>
              <a:t> False = True</a:t>
            </a:r>
            <a:endParaRPr lang="en-US" dirty="0" smtClean="0"/>
          </a:p>
          <a:p>
            <a:pPr eaLnBrk="1" hangingPunct="1"/>
            <a:r>
              <a:rPr lang="en-GB" dirty="0" smtClean="0"/>
              <a:t>If “2+2=5” then “I am the king of England” is </a:t>
            </a:r>
            <a:r>
              <a:rPr lang="en-GB" sz="2800" dirty="0" smtClean="0">
                <a:solidFill>
                  <a:schemeClr val="tx2"/>
                </a:solidFill>
              </a:rPr>
              <a:t>true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921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993B9083-7E9E-4D3F-9466-39A412DA6CF7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Truth Table Representing Implication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8721725" cy="3994150"/>
          </a:xfrm>
        </p:spPr>
        <p:txBody>
          <a:bodyPr/>
          <a:lstStyle/>
          <a:p>
            <a:pPr eaLnBrk="1" hangingPunct="1"/>
            <a:r>
              <a:rPr lang="en-GB" sz="2800" dirty="0" smtClean="0"/>
              <a:t>If viewed as a logic operation, p </a:t>
            </a:r>
            <a:r>
              <a:rPr lang="en-GB" sz="2800" dirty="0" smtClean="0">
                <a:sym typeface="Symbol" pitchFamily="18" charset="2"/>
              </a:rPr>
              <a:t></a:t>
            </a:r>
            <a:r>
              <a:rPr lang="en-GB" sz="2800" dirty="0" smtClean="0"/>
              <a:t> q is the same as </a:t>
            </a:r>
            <a:br>
              <a:rPr lang="en-GB" sz="2800" dirty="0" smtClean="0"/>
            </a:br>
            <a:r>
              <a:rPr lang="en-GB" sz="2800" dirty="0" smtClean="0"/>
              <a:t>~p </a:t>
            </a:r>
            <a:r>
              <a:rPr lang="en-GB" sz="2800" dirty="0" smtClean="0">
                <a:sym typeface="Symbol" pitchFamily="18" charset="2"/>
              </a:rPr>
              <a:t> </a:t>
            </a:r>
            <a:r>
              <a:rPr lang="en-GB" sz="2800" dirty="0" smtClean="0"/>
              <a:t>q, </a:t>
            </a:r>
          </a:p>
          <a:p>
            <a:pPr lvl="1" eaLnBrk="1" hangingPunct="1"/>
            <a:r>
              <a:rPr lang="en-GB" sz="2400" dirty="0" smtClean="0"/>
              <a:t>If p is true and q is false, the implication is false; otherwise the implication is true</a:t>
            </a:r>
          </a:p>
          <a:p>
            <a:pPr eaLnBrk="1" hangingPunct="1"/>
            <a:r>
              <a:rPr lang="en-GB" sz="2800" dirty="0" smtClean="0"/>
              <a:t>Truth table</a:t>
            </a:r>
            <a:endParaRPr lang="en-US" sz="2800" dirty="0" smtClean="0"/>
          </a:p>
        </p:txBody>
      </p:sp>
      <p:graphicFrame>
        <p:nvGraphicFramePr>
          <p:cNvPr id="219183" name="Group 47"/>
          <p:cNvGraphicFramePr>
            <a:graphicFrameLocks noGrp="1"/>
          </p:cNvGraphicFramePr>
          <p:nvPr>
            <p:ph sz="half" idx="2"/>
          </p:nvPr>
        </p:nvGraphicFramePr>
        <p:xfrm>
          <a:off x="2590800" y="3429000"/>
          <a:ext cx="5791200" cy="2698748"/>
        </p:xfrm>
        <a:graphic>
          <a:graphicData uri="http://schemas.openxmlformats.org/drawingml/2006/table">
            <a:tbl>
              <a:tblPr/>
              <a:tblGrid>
                <a:gridCol w="990600"/>
                <a:gridCol w="990600"/>
                <a:gridCol w="1066800"/>
                <a:gridCol w="1371600"/>
                <a:gridCol w="1371600"/>
              </a:tblGrid>
              <a:tr h="6258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</a:p>
                  </a:txBody>
                  <a:tcPr marT="45726" marB="45726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</a:p>
                  </a:txBody>
                  <a:tcPr marT="45726" marB="4572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~p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~p </a:t>
                      </a: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 </a:t>
                      </a: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 q</a:t>
                      </a: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726" marB="4572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726" marB="45726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726" marB="45726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marT="45726" marB="4572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C7FA8C3C-F72C-460C-A19D-4AF4F38D13A3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Converse and Contrapositive</a:t>
            </a:r>
            <a:endParaRPr lang="en-US" smtClean="0"/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The </a:t>
            </a:r>
            <a:r>
              <a:rPr lang="en-GB" dirty="0" smtClean="0">
                <a:solidFill>
                  <a:srgbClr val="FFC000"/>
                </a:solidFill>
              </a:rPr>
              <a:t>converse</a:t>
            </a:r>
            <a:r>
              <a:rPr lang="en-GB" dirty="0" smtClean="0"/>
              <a:t> of the implication</a:t>
            </a:r>
            <a:r>
              <a:rPr lang="en-GB" i="1" dirty="0" smtClean="0"/>
              <a:t> p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i="1" dirty="0" smtClean="0"/>
              <a:t> q </a:t>
            </a:r>
            <a:r>
              <a:rPr lang="en-GB" dirty="0" smtClean="0"/>
              <a:t>is the implication </a:t>
            </a:r>
            <a:r>
              <a:rPr lang="en-GB" i="1" dirty="0" smtClean="0"/>
              <a:t>q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</a:t>
            </a:r>
            <a:r>
              <a:rPr lang="en-GB" i="1" dirty="0" smtClean="0"/>
              <a:t>p</a:t>
            </a:r>
            <a:endParaRPr lang="en-US" dirty="0" smtClean="0"/>
          </a:p>
          <a:p>
            <a:pPr eaLnBrk="1" hangingPunct="1"/>
            <a:r>
              <a:rPr lang="en-GB" dirty="0" smtClean="0"/>
              <a:t>The </a:t>
            </a:r>
            <a:r>
              <a:rPr lang="en-GB" dirty="0" err="1" smtClean="0">
                <a:solidFill>
                  <a:srgbClr val="FFC000"/>
                </a:solidFill>
              </a:rPr>
              <a:t>contrapositive</a:t>
            </a:r>
            <a:r>
              <a:rPr lang="en-GB" dirty="0" smtClean="0"/>
              <a:t> of implication</a:t>
            </a:r>
            <a:r>
              <a:rPr lang="en-GB" i="1" dirty="0" smtClean="0"/>
              <a:t> p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i="1" dirty="0" smtClean="0"/>
              <a:t> q </a:t>
            </a:r>
            <a:r>
              <a:rPr lang="en-GB" dirty="0" smtClean="0"/>
              <a:t>is the implication ~</a:t>
            </a:r>
            <a:r>
              <a:rPr lang="en-GB" i="1" dirty="0" smtClean="0"/>
              <a:t>q</a:t>
            </a:r>
            <a:r>
              <a:rPr lang="en-GB" dirty="0" smtClean="0"/>
              <a:t> </a:t>
            </a:r>
            <a:r>
              <a:rPr lang="en-GB" dirty="0" smtClean="0">
                <a:sym typeface="Symbol" pitchFamily="18" charset="2"/>
              </a:rPr>
              <a:t></a:t>
            </a:r>
            <a:r>
              <a:rPr lang="en-GB" dirty="0" smtClean="0"/>
              <a:t> ~</a:t>
            </a:r>
            <a:r>
              <a:rPr lang="en-GB" i="1" dirty="0" smtClean="0"/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9 - </a:t>
            </a:r>
            <a:fld id="{48106A3B-7632-4375-A5EA-A669111DFB0C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</a:t>
            </a:r>
            <a:endParaRPr lang="en-US" smtClean="0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	Example:  What is the converse and contrapositive of </a:t>
            </a:r>
            <a:r>
              <a:rPr lang="en-GB" i="1" smtClean="0"/>
              <a:t>p</a:t>
            </a:r>
            <a:r>
              <a:rPr lang="en-GB" smtClean="0"/>
              <a:t>: "it is raining" and </a:t>
            </a:r>
            <a:r>
              <a:rPr lang="en-GB" i="1" smtClean="0"/>
              <a:t>q</a:t>
            </a:r>
            <a:r>
              <a:rPr lang="en-GB" smtClean="0"/>
              <a:t>: I get wet?</a:t>
            </a:r>
            <a:endParaRPr lang="en-US" smtClean="0"/>
          </a:p>
          <a:p>
            <a:pPr lvl="1" eaLnBrk="1" hangingPunct="1"/>
            <a:r>
              <a:rPr lang="en-GB" smtClean="0"/>
              <a:t>Implication: If it is raining, then I get wet.</a:t>
            </a:r>
          </a:p>
          <a:p>
            <a:pPr lvl="1" eaLnBrk="1" hangingPunct="1"/>
            <a:r>
              <a:rPr lang="en-GB" smtClean="0"/>
              <a:t>Converse:  If I get wet, then it is raining.</a:t>
            </a:r>
            <a:endParaRPr lang="en-US" smtClean="0"/>
          </a:p>
          <a:p>
            <a:pPr lvl="1" eaLnBrk="1" hangingPunct="1"/>
            <a:r>
              <a:rPr lang="en-GB" smtClean="0"/>
              <a:t>Contrapositive:  If I do not get wet, then it is not raining.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2195</TotalTime>
  <Words>1106</Words>
  <Application>Microsoft Office PowerPoint</Application>
  <PresentationFormat>On-screen Show (4:3)</PresentationFormat>
  <Paragraphs>364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Fireball</vt:lpstr>
      <vt:lpstr>Lecture 9 Conditional Statements</vt:lpstr>
      <vt:lpstr>Lecture Introduction</vt:lpstr>
      <vt:lpstr>Conditional Statement/Implication</vt:lpstr>
      <vt:lpstr>Conditional Statement (cont)</vt:lpstr>
      <vt:lpstr>Truth Table Representing Implication</vt:lpstr>
      <vt:lpstr>Implication  Examples</vt:lpstr>
      <vt:lpstr>Truth Table Representing Implication</vt:lpstr>
      <vt:lpstr>Converse and Contrapositive</vt:lpstr>
      <vt:lpstr>Example</vt:lpstr>
      <vt:lpstr>Equivalence or Biconditional</vt:lpstr>
      <vt:lpstr>Equivalence Truth Table</vt:lpstr>
      <vt:lpstr>Properties</vt:lpstr>
      <vt:lpstr>Properties</vt:lpstr>
      <vt:lpstr>Negation Properties</vt:lpstr>
      <vt:lpstr>Proof of the Contrapositive  </vt:lpstr>
      <vt:lpstr>Tautology and Contradiction</vt:lpstr>
      <vt:lpstr>Contingency</vt:lpstr>
      <vt:lpstr>Contingency Example</vt:lpstr>
      <vt:lpstr>Logically Equivalent</vt:lpstr>
      <vt:lpstr>Example of Logical Equivalence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84</cp:revision>
  <cp:lastPrinted>1601-01-01T00:00:00Z</cp:lastPrinted>
  <dcterms:created xsi:type="dcterms:W3CDTF">2003-01-26T23:29:36Z</dcterms:created>
  <dcterms:modified xsi:type="dcterms:W3CDTF">2014-09-25T23:56:11Z</dcterms:modified>
</cp:coreProperties>
</file>